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Altivo Heavy" panose="020B0604020202020204" charset="0"/>
      <p:regular r:id="rId17"/>
    </p:embeddedFont>
    <p:embeddedFont>
      <p:font typeface="Nicholas Semi-Bold" panose="020B0604020202020204" charset="0"/>
      <p:regular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Open Sans Bold" panose="020B0806030504020204" pitchFamily="34" charset="0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41" autoAdjust="0"/>
  </p:normalViewPr>
  <p:slideViewPr>
    <p:cSldViewPr>
      <p:cViewPr varScale="1">
        <p:scale>
          <a:sx n="52" d="100"/>
          <a:sy n="52" d="100"/>
        </p:scale>
        <p:origin x="85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access@uakron.edu?subject=NT%20Training%20question" TargetMode="External"/><Relationship Id="rId2" Type="http://schemas.openxmlformats.org/officeDocument/2006/relationships/hyperlink" Target="https://forms.office.com/r/Tp5JRgWUiP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ed.gov/policy/rights/guid/ocr/disability.html" TargetMode="External"/><Relationship Id="rId2" Type="http://schemas.openxmlformats.org/officeDocument/2006/relationships/hyperlink" Target="http://www.ada.go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88519" y="1288019"/>
            <a:ext cx="7710963" cy="7710963"/>
          </a:xfrm>
          <a:custGeom>
            <a:avLst/>
            <a:gdLst/>
            <a:ahLst/>
            <a:cxnLst/>
            <a:rect l="l" t="t" r="r" b="b"/>
            <a:pathLst>
              <a:path w="7710963" h="7710963">
                <a:moveTo>
                  <a:pt x="0" y="0"/>
                </a:moveTo>
                <a:lnTo>
                  <a:pt x="7710962" y="0"/>
                </a:lnTo>
                <a:lnTo>
                  <a:pt x="7710962" y="7710962"/>
                </a:lnTo>
                <a:lnTo>
                  <a:pt x="0" y="7710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0" y="3321686"/>
            <a:ext cx="18288000" cy="182181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5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400" b="1" i="0" u="none" strike="noStrike" kern="1200" cap="none" spc="0" normalizeH="0" baseline="0" noProof="0" dirty="0">
                <a:ln>
                  <a:noFill/>
                </a:ln>
                <a:solidFill>
                  <a:srgbClr val="ACCCF2"/>
                </a:solidFill>
                <a:effectLst/>
                <a:uLnTx/>
                <a:uFillTx/>
                <a:latin typeface="Altivo Heavy"/>
                <a:ea typeface="Altivo Heavy"/>
                <a:cs typeface="Altivo Heavy"/>
                <a:sym typeface="Altivo Heavy"/>
              </a:rPr>
              <a:t>Online Notetaker Training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795144" y="5381472"/>
            <a:ext cx="6697712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1">
                <a:solidFill>
                  <a:srgbClr val="FFFFFF"/>
                </a:solidFill>
                <a:latin typeface="Nicholas Semi-Bold"/>
                <a:ea typeface="Nicholas Semi-Bold"/>
                <a:cs typeface="Nicholas Semi-Bold"/>
                <a:sym typeface="Nicholas Semi-Bold"/>
              </a:rPr>
              <a:t>Office of Accessibility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234404" y="390842"/>
            <a:ext cx="17819191" cy="11233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tivo Heavy"/>
                <a:ea typeface="Altivo Heavy"/>
                <a:cs typeface="Altivo Heavy"/>
                <a:sym typeface="Altivo Heavy"/>
              </a:rPr>
              <a:t>Some tips to be aware of when taking notes: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234404" y="1601022"/>
            <a:ext cx="17819191" cy="827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Headings: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Class name or number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Date and time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Page number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5040"/>
              </a:lnSpc>
            </a:pPr>
            <a:r>
              <a:rPr lang="en-US" sz="36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Margins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Leave 1 ½ to 2 inches on all sides of the page to keep notes from looking crowded and to give the student room to add his or her own notes later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5040"/>
              </a:lnSpc>
            </a:pPr>
            <a:r>
              <a:rPr lang="en-US" sz="36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Skip lines between ideas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Don’t crowd a lot onto one page. “White space” on a page makes the notes easier to read and lets students write their own comments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When a page is packed with writing, it’s hard to see what’s important.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5354638" y="390842"/>
            <a:ext cx="6789093" cy="11233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tivo Heavy"/>
                <a:ea typeface="Altivo Heavy"/>
                <a:cs typeface="Altivo Heavy"/>
                <a:sym typeface="Altivo Heavy"/>
              </a:rPr>
              <a:t>Tips (continued):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70385" y="1447483"/>
            <a:ext cx="16747229" cy="8645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Signal important information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 a box, stars, or other indicators to mark important information, such as:</a:t>
            </a:r>
          </a:p>
          <a:p>
            <a:pPr marL="1511301" lvl="2" indent="-503767" algn="l">
              <a:lnSpc>
                <a:spcPts val="4900"/>
              </a:lnSpc>
              <a:buFont typeface="Arial"/>
              <a:buChar char="⚬"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Key formulas or concepts</a:t>
            </a:r>
          </a:p>
          <a:p>
            <a:pPr marL="1511301" lvl="2" indent="-503767" algn="l">
              <a:lnSpc>
                <a:spcPts val="4900"/>
              </a:lnSpc>
              <a:buFont typeface="Arial"/>
              <a:buChar char="⚬"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Assignments and due dates</a:t>
            </a:r>
          </a:p>
          <a:p>
            <a:pPr marL="1511301" lvl="2" indent="-503767" algn="l">
              <a:lnSpc>
                <a:spcPts val="4900"/>
              </a:lnSpc>
              <a:buFont typeface="Arial"/>
              <a:buChar char="⚬"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Class announcements (such as cancellations or room changes)</a:t>
            </a:r>
          </a:p>
          <a:p>
            <a:pPr marL="1511301" lvl="2" indent="-503767" algn="l">
              <a:lnSpc>
                <a:spcPts val="4900"/>
              </a:lnSpc>
              <a:buFont typeface="Arial"/>
              <a:buChar char="⚬"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References (textbook, page number, video, etc)</a:t>
            </a:r>
          </a:p>
          <a:p>
            <a:pPr algn="just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900"/>
              </a:lnSpc>
            </a:pPr>
            <a:r>
              <a:rPr lang="en-US" sz="35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Charts, diagrams, and drawings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If a concept is easier to convey as a picture instead of words, do it that way, especially when the instructor provides a model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4900"/>
              </a:lnSpc>
            </a:pPr>
            <a:r>
              <a:rPr lang="en-US" sz="35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Abbreviations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If you’ll need to write the same name or term many times, use an abbreviation, being sure to say what it is and use it consistently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2053682" y="647700"/>
            <a:ext cx="14180635" cy="11233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tivo Heavy"/>
                <a:ea typeface="Altivo Heavy"/>
                <a:cs typeface="Altivo Heavy"/>
                <a:sym typeface="Altivo Heavy"/>
              </a:rPr>
              <a:t>Types of Note Formatting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33400" y="2261425"/>
            <a:ext cx="7178978" cy="777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1" dirty="0">
                <a:solidFill>
                  <a:srgbClr val="000000"/>
                </a:solidFill>
                <a:latin typeface="Nicholas Semi-Bold"/>
                <a:ea typeface="Nicholas Semi-Bold"/>
                <a:cs typeface="Nicholas Semi-Bold"/>
                <a:sym typeface="Nicholas Semi-Bold"/>
              </a:rPr>
              <a:t>Text/Paragraph Format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696933"/>
            <a:ext cx="5427911" cy="571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Includes complete sentences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Each sentence expresses a complete thought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Space between each paragraph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201682" y="2208815"/>
            <a:ext cx="4253473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1">
                <a:solidFill>
                  <a:srgbClr val="000000"/>
                </a:solidFill>
                <a:latin typeface="Nicholas Semi-Bold"/>
                <a:ea typeface="Nicholas Semi-Bold"/>
                <a:cs typeface="Nicholas Semi-Bold"/>
                <a:sym typeface="Nicholas Semi-Bold"/>
              </a:rPr>
              <a:t>Outline Format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552647" y="3266784"/>
            <a:ext cx="9551544" cy="6611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2" lvl="1" indent="-356236" algn="l">
              <a:lnSpc>
                <a:spcPts val="5181"/>
              </a:lnSpc>
              <a:buFont typeface="Arial"/>
              <a:buChar char="•"/>
            </a:pPr>
            <a:r>
              <a:rPr lang="en-US" sz="33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Relies on a strong structure</a:t>
            </a:r>
          </a:p>
          <a:p>
            <a:pPr marL="712472" lvl="1" indent="-356236" algn="l">
              <a:lnSpc>
                <a:spcPts val="5181"/>
              </a:lnSpc>
              <a:buFont typeface="Arial"/>
              <a:buChar char="•"/>
            </a:pPr>
            <a:r>
              <a:rPr lang="en-US" sz="33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 Roman Numerals, capital letters, numbers and lower-case letters to label each level</a:t>
            </a:r>
          </a:p>
          <a:p>
            <a:pPr marL="712472" lvl="1" indent="-356236" algn="l">
              <a:lnSpc>
                <a:spcPts val="5181"/>
              </a:lnSpc>
              <a:buFont typeface="Arial"/>
              <a:buChar char="•"/>
            </a:pPr>
            <a:r>
              <a:rPr lang="en-US" sz="33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Roman Numerals(I, IV, etc.) denote major topics</a:t>
            </a:r>
          </a:p>
          <a:p>
            <a:pPr marL="712472" lvl="1" indent="-356236" algn="l">
              <a:lnSpc>
                <a:spcPts val="5181"/>
              </a:lnSpc>
              <a:buFont typeface="Arial"/>
              <a:buChar char="•"/>
            </a:pPr>
            <a:r>
              <a:rPr lang="en-US" sz="33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Capital letters denote key info</a:t>
            </a:r>
          </a:p>
          <a:p>
            <a:pPr marL="712472" lvl="1" indent="-356236" algn="l">
              <a:lnSpc>
                <a:spcPts val="5181"/>
              </a:lnSpc>
              <a:buFont typeface="Arial"/>
              <a:buChar char="•"/>
            </a:pPr>
            <a:r>
              <a:rPr lang="en-US" sz="33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Numbers denote specific information</a:t>
            </a:r>
          </a:p>
          <a:p>
            <a:pPr marL="712472" lvl="1" indent="-356236" algn="l">
              <a:lnSpc>
                <a:spcPts val="5181"/>
              </a:lnSpc>
              <a:buFont typeface="Arial"/>
              <a:buChar char="•"/>
            </a:pPr>
            <a:r>
              <a:rPr lang="en-US" sz="33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Lowercase letters denote details</a:t>
            </a:r>
          </a:p>
          <a:p>
            <a:pPr marL="712472" lvl="1" indent="-356236" algn="l">
              <a:lnSpc>
                <a:spcPts val="5181"/>
              </a:lnSpc>
              <a:buFont typeface="Arial"/>
              <a:buChar char="•"/>
            </a:pPr>
            <a:r>
              <a:rPr lang="en-US" sz="33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 short phrases and single words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2228478" y="411546"/>
            <a:ext cx="13831044" cy="11233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tivo Heavy"/>
                <a:ea typeface="Altivo Heavy"/>
                <a:cs typeface="Altivo Heavy"/>
                <a:sym typeface="Altivo Heavy"/>
              </a:rPr>
              <a:t>Types of Note Formatting (cont’d)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31026" y="1776135"/>
            <a:ext cx="5503724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1">
                <a:solidFill>
                  <a:srgbClr val="000000"/>
                </a:solidFill>
                <a:latin typeface="Nicholas Semi-Bold"/>
                <a:ea typeface="Nicholas Semi-Bold"/>
                <a:cs typeface="Nicholas Semi-Bold"/>
                <a:sym typeface="Nicholas Semi-Bold"/>
              </a:rPr>
              <a:t>Two-Column Format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2730988"/>
            <a:ext cx="6492358" cy="5947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5984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 dividing line for larger column and smaller column</a:t>
            </a:r>
          </a:p>
          <a:p>
            <a:pPr marL="690881" lvl="1" indent="-345440" algn="l">
              <a:lnSpc>
                <a:spcPts val="5984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larger column is used for basic notes and details</a:t>
            </a:r>
          </a:p>
          <a:p>
            <a:pPr marL="690881" lvl="1" indent="-345440" algn="l">
              <a:lnSpc>
                <a:spcPts val="5984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smaller column is used for key information</a:t>
            </a:r>
          </a:p>
          <a:p>
            <a:pPr marL="690881" lvl="1" indent="-345440" algn="l">
              <a:lnSpc>
                <a:spcPts val="5984"/>
              </a:lnSpc>
              <a:buFont typeface="Arial"/>
              <a:buChar char="•"/>
            </a:pPr>
            <a:r>
              <a:rPr lang="en-US" sz="32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This format uses key information and short phrases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977152" y="1776135"/>
            <a:ext cx="5810803" cy="830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1">
                <a:solidFill>
                  <a:srgbClr val="000000"/>
                </a:solidFill>
                <a:latin typeface="Nicholas Semi-Bold"/>
                <a:ea typeface="Nicholas Semi-Bold"/>
                <a:cs typeface="Nicholas Semi-Bold"/>
                <a:sym typeface="Nicholas Semi-Bold"/>
              </a:rPr>
              <a:t>Three-Column Format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03689" y="2816713"/>
            <a:ext cx="7031282" cy="6998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0881" lvl="1" indent="-345440" algn="l">
              <a:lnSpc>
                <a:spcPts val="5024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Like the two-column format, except that there is a third column for your own notes</a:t>
            </a:r>
          </a:p>
          <a:p>
            <a:pPr marL="690881" lvl="1" indent="-345440" algn="l">
              <a:lnSpc>
                <a:spcPts val="5024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first column should be about 2” and include key concepts</a:t>
            </a:r>
          </a:p>
          <a:p>
            <a:pPr marL="690881" lvl="1" indent="-345440" algn="l">
              <a:lnSpc>
                <a:spcPts val="5024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second column should be about 4” and include detailed notes</a:t>
            </a:r>
          </a:p>
          <a:p>
            <a:pPr marL="690881" lvl="1" indent="-345440" algn="l">
              <a:lnSpc>
                <a:spcPts val="5024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 third column should be about 1” and include questions or reminders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452405" y="310515"/>
            <a:ext cx="17605099" cy="126492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0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1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tivo Heavy"/>
                <a:ea typeface="Altivo Heavy"/>
                <a:cs typeface="Altivo Heavy"/>
                <a:sym typeface="Altivo Heavy"/>
              </a:rPr>
              <a:t>Next Steps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341451" y="2261016"/>
            <a:ext cx="17605099" cy="6356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Check your email regularly. You will be notified of assignments and reminders via email.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Confirm and arrange any notetaking assignments.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Contact the student listed in your email to arrange how you will take notes and exchange them.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If you need a copy card for notetaking, pick it up before class from The Office of Accessibility.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2607134" y="495300"/>
            <a:ext cx="13073732" cy="11233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tivo Heavy"/>
                <a:ea typeface="Altivo Heavy"/>
                <a:cs typeface="Altivo Heavy"/>
                <a:sym typeface="Altivo Heavy"/>
              </a:rPr>
              <a:t>Completing the Training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-76200" y="2476500"/>
            <a:ext cx="18288000" cy="6356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have now come to the end of the Notetaker training! Follow this link to take the quiz: </a:t>
            </a:r>
            <a:r>
              <a:rPr lang="en-US" sz="3600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forms.office.com/r/Tp5JRgWUiP"/>
              </a:rPr>
              <a:t>Notetaker Quiz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l"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Quizzes must be completed for you to be paid the stipend at the end of the semester.</a:t>
            </a:r>
          </a:p>
          <a:p>
            <a:pPr algn="l"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If you have any questions, please contact us at: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(330) 972-7928 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mailto:access@uakron.edu?subject=NT%20Training%20question"/>
              </a:rPr>
              <a:t>access@uakron.edu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Simmons Hall 105</a:t>
            </a: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18809" y="6302512"/>
            <a:ext cx="2981013" cy="3133785"/>
          </a:xfrm>
          <a:custGeom>
            <a:avLst/>
            <a:gdLst/>
            <a:ahLst/>
            <a:cxnLst/>
            <a:rect l="l" t="t" r="r" b="b"/>
            <a:pathLst>
              <a:path w="2981013" h="3133785">
                <a:moveTo>
                  <a:pt x="0" y="0"/>
                </a:moveTo>
                <a:lnTo>
                  <a:pt x="2981013" y="0"/>
                </a:lnTo>
                <a:lnTo>
                  <a:pt x="2981013" y="3133784"/>
                </a:lnTo>
                <a:lnTo>
                  <a:pt x="0" y="31337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6419329" y="571500"/>
            <a:ext cx="5449342" cy="11233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tivo Heavy"/>
                <a:ea typeface="Altivo Heavy"/>
                <a:cs typeface="Altivo Heavy"/>
                <a:sym typeface="Altivo Heavy"/>
              </a:rPr>
              <a:t>Welcome!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1028700" y="1931670"/>
            <a:ext cx="16230600" cy="6356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Thank you for signing up to be a notetaker.  As a notetaker for The University of Akron, you are performing a valuable service for students.</a:t>
            </a:r>
          </a:p>
          <a:p>
            <a:pPr algn="l"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This training will help prepare you to take clear and complete class notes that other students can use to study and complete assignments.</a:t>
            </a:r>
          </a:p>
          <a:p>
            <a:pPr algn="l"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 addition, you will learn to take better notes for yourself!</a:t>
            </a:r>
          </a:p>
          <a:p>
            <a:pPr algn="l">
              <a:lnSpc>
                <a:spcPts val="5040"/>
              </a:lnSpc>
            </a:pPr>
            <a:endParaRPr lang="en-US" sz="36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 hope you enjoy your experience and if you have any questions, please do not hesitate to contact us!</a:t>
            </a:r>
          </a:p>
        </p:txBody>
      </p:sp>
      <p:sp>
        <p:nvSpPr>
          <p:cNvPr id="3" name="Freeform 3" descr="image of a kangaroo outlined in gold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5240386" y="7641079"/>
            <a:ext cx="2459589" cy="2459589"/>
          </a:xfrm>
          <a:custGeom>
            <a:avLst/>
            <a:gdLst/>
            <a:ahLst/>
            <a:cxnLst/>
            <a:rect l="l" t="t" r="r" b="b"/>
            <a:pathLst>
              <a:path w="2459589" h="2459589">
                <a:moveTo>
                  <a:pt x="0" y="0"/>
                </a:moveTo>
                <a:lnTo>
                  <a:pt x="2459589" y="0"/>
                </a:lnTo>
                <a:lnTo>
                  <a:pt x="2459589" y="2459589"/>
                </a:lnTo>
                <a:lnTo>
                  <a:pt x="0" y="24595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4963492" y="390842"/>
            <a:ext cx="8361015" cy="11233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tivo Heavy"/>
                <a:ea typeface="Altivo Heavy"/>
                <a:cs typeface="Altivo Heavy"/>
                <a:sym typeface="Altivo Heavy"/>
              </a:rPr>
              <a:t>What is Notetaking?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1066800" y="1638300"/>
            <a:ext cx="15936888" cy="8381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There are laws that require schools to provide notetaking for students with disabilities:</a:t>
            </a:r>
          </a:p>
          <a:p>
            <a:pPr algn="ctr">
              <a:lnSpc>
                <a:spcPts val="4760"/>
              </a:lnSpc>
            </a:pPr>
            <a:endParaRPr lang="en-US" sz="34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34061" lvl="1" indent="-367031" algn="l">
              <a:lnSpc>
                <a:spcPts val="4760"/>
              </a:lnSpc>
              <a:buFont typeface="Arial"/>
              <a:buChar char="•"/>
            </a:pPr>
            <a:r>
              <a:rPr lang="en-US" sz="3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Americans with Disabilities Act (ADA) 1990</a:t>
            </a:r>
          </a:p>
          <a:p>
            <a:pPr marL="1468122" lvl="2" indent="-489374" algn="l">
              <a:lnSpc>
                <a:spcPts val="4760"/>
              </a:lnSpc>
              <a:buFont typeface="Arial"/>
              <a:buChar char="⚬"/>
            </a:pPr>
            <a:r>
              <a:rPr lang="en-US" sz="3400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://www.ada.gov"/>
              </a:rPr>
              <a:t>www.ada.gov</a:t>
            </a:r>
          </a:p>
          <a:p>
            <a:pPr algn="l">
              <a:lnSpc>
                <a:spcPts val="4760"/>
              </a:lnSpc>
            </a:pPr>
            <a:endParaRPr lang="en-US" sz="3400" u="sng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  <a:hlinkClick r:id="rId2" tooltip="http://www.ada.gov"/>
            </a:endParaRPr>
          </a:p>
          <a:p>
            <a:pPr marL="734061" lvl="1" indent="-367031" algn="l">
              <a:lnSpc>
                <a:spcPts val="4760"/>
              </a:lnSpc>
              <a:buFont typeface="Arial"/>
              <a:buChar char="•"/>
            </a:pPr>
            <a:r>
              <a:rPr lang="en-US" sz="3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ADA Amendments Act 2008</a:t>
            </a:r>
          </a:p>
          <a:p>
            <a:pPr marL="1468122" lvl="2" indent="-489374" algn="l">
              <a:lnSpc>
                <a:spcPts val="4760"/>
              </a:lnSpc>
              <a:buFont typeface="Arial"/>
              <a:buChar char="⚬"/>
            </a:pPr>
            <a:r>
              <a:rPr lang="en-US" sz="3400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://www.ada.gov"/>
              </a:rPr>
              <a:t>www.ada.gov</a:t>
            </a:r>
          </a:p>
          <a:p>
            <a:pPr algn="l">
              <a:lnSpc>
                <a:spcPts val="4760"/>
              </a:lnSpc>
            </a:pPr>
            <a:endParaRPr lang="en-US" sz="3400" u="sng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  <a:hlinkClick r:id="rId2" tooltip="http://www.ada.gov"/>
            </a:endParaRPr>
          </a:p>
          <a:p>
            <a:pPr marL="734061" lvl="1" indent="-367031" algn="l">
              <a:lnSpc>
                <a:spcPts val="4760"/>
              </a:lnSpc>
              <a:buFont typeface="Arial"/>
              <a:buChar char="•"/>
            </a:pPr>
            <a:r>
              <a:rPr lang="en-US" sz="3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Section 504 of the Rehabilitation Act of 1973</a:t>
            </a:r>
          </a:p>
          <a:p>
            <a:pPr marL="1468122" lvl="2" indent="-489374" algn="l">
              <a:lnSpc>
                <a:spcPts val="4760"/>
              </a:lnSpc>
              <a:buFont typeface="Arial"/>
              <a:buChar char="⚬"/>
            </a:pPr>
            <a:r>
              <a:rPr lang="en-US" sz="3400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://www2.ed.gov/policy/rights/guid/ocr/disability.html"/>
              </a:rPr>
              <a:t>http://www2.ed.gov/policy/rights/guid/ocr/disability.html</a:t>
            </a:r>
            <a:r>
              <a:rPr lang="en-US" sz="34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4760"/>
              </a:lnSpc>
            </a:pPr>
            <a:endParaRPr lang="en-US" sz="3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760"/>
              </a:lnSpc>
            </a:pPr>
            <a:r>
              <a:rPr lang="en-US" sz="3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This allows for students to have equal access to instruction during and after class.</a:t>
            </a: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24508" y="3978556"/>
            <a:ext cx="2365368" cy="2329887"/>
          </a:xfrm>
          <a:custGeom>
            <a:avLst/>
            <a:gdLst/>
            <a:ahLst/>
            <a:cxnLst/>
            <a:rect l="l" t="t" r="r" b="b"/>
            <a:pathLst>
              <a:path w="2365368" h="2329887">
                <a:moveTo>
                  <a:pt x="0" y="0"/>
                </a:moveTo>
                <a:lnTo>
                  <a:pt x="2365367" y="0"/>
                </a:lnTo>
                <a:lnTo>
                  <a:pt x="2365367" y="2329888"/>
                </a:lnTo>
                <a:lnTo>
                  <a:pt x="0" y="23298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9139238" y="4628197"/>
            <a:ext cx="9525" cy="1123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endParaRPr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625892" y="655320"/>
            <a:ext cx="16633408" cy="89096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When students with disabilities can supplement their own notes with the notetaker’s notes, they can:</a:t>
            </a:r>
          </a:p>
          <a:p>
            <a:pPr marL="0" marR="0" lvl="0" indent="0" algn="ctr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77240" marR="0" lvl="1" indent="-38862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Focus more on the instructor and/or interpreter (if interpreting services are used)</a:t>
            </a:r>
          </a:p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777240" marR="0" lvl="1" indent="-38862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Get involved in classroom discussions and activities</a:t>
            </a:r>
          </a:p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777240" marR="0" lvl="1" indent="-38862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Reflect and recall the class later </a:t>
            </a:r>
          </a:p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777240" marR="0" lvl="1" indent="-38862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Know they will receive a useful study guide</a:t>
            </a:r>
          </a:p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  <a:p>
            <a:pPr marL="777240" marR="0" lvl="1" indent="-38862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Be confident they know about assignments, tests, and other important information</a:t>
            </a: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70312" y="4370877"/>
            <a:ext cx="2602499" cy="2761272"/>
          </a:xfrm>
          <a:custGeom>
            <a:avLst/>
            <a:gdLst/>
            <a:ahLst/>
            <a:cxnLst/>
            <a:rect l="l" t="t" r="r" b="b"/>
            <a:pathLst>
              <a:path w="2602499" h="2761272">
                <a:moveTo>
                  <a:pt x="0" y="0"/>
                </a:moveTo>
                <a:lnTo>
                  <a:pt x="2602499" y="0"/>
                </a:lnTo>
                <a:lnTo>
                  <a:pt x="2602499" y="2761272"/>
                </a:lnTo>
                <a:lnTo>
                  <a:pt x="0" y="27612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4B0ED7-C326-2E9D-D15F-95B1A8A3FAF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What to do when taking notes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504487" y="168275"/>
            <a:ext cx="17388697" cy="10012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When taking notes, should you write word-for-word? 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NO!</a:t>
            </a:r>
          </a:p>
          <a:p>
            <a:pPr algn="ctr">
              <a:lnSpc>
                <a:spcPts val="4900"/>
              </a:lnSpc>
            </a:pPr>
            <a:endParaRPr lang="en-US" sz="35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Notes </a:t>
            </a:r>
            <a:r>
              <a:rPr lang="en-US" sz="35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should </a:t>
            </a: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always include all learning points and other important information, such as assignments, class announcements, and test dates.</a:t>
            </a:r>
          </a:p>
          <a:p>
            <a:pPr algn="ctr"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Even if the teacher says something that you already know, you must include it in the notes.</a:t>
            </a:r>
          </a:p>
          <a:p>
            <a:pPr algn="ctr"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This means including things like:</a:t>
            </a: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Major topics or themes 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Basic concepts 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New or difficult vocabulary 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Assignments 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Class announcements </a:t>
            </a: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Test, quiz, and project due dates</a:t>
            </a: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415855" y="5810968"/>
            <a:ext cx="3106908" cy="3447332"/>
          </a:xfrm>
          <a:custGeom>
            <a:avLst/>
            <a:gdLst/>
            <a:ahLst/>
            <a:cxnLst/>
            <a:rect l="l" t="t" r="r" b="b"/>
            <a:pathLst>
              <a:path w="3106908" h="3447332">
                <a:moveTo>
                  <a:pt x="0" y="0"/>
                </a:moveTo>
                <a:lnTo>
                  <a:pt x="3106908" y="0"/>
                </a:lnTo>
                <a:lnTo>
                  <a:pt x="3106908" y="3447332"/>
                </a:lnTo>
                <a:lnTo>
                  <a:pt x="0" y="3447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427623"/>
            <a:ext cx="16230600" cy="827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Responsible and Reliable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Excellent class attendance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Backup plan for notes in case of emergency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Prompt 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Arrive to class on time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Supply notes within 24 hours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Trustworthy/Ethical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Practice confidentiality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When facing a dilemma: contact student, instructor, or OA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Good Listener 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Understanding what is being said and paying attention in class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Motivated/Good Attitude</a:t>
            </a:r>
          </a:p>
          <a:p>
            <a:pPr marL="1554480" lvl="2" indent="-518160" algn="l">
              <a:lnSpc>
                <a:spcPts val="5040"/>
              </a:lnSpc>
              <a:buFont typeface="Arial"/>
              <a:buChar char="⚬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Professional, positive,approachable, courteous</a:t>
            </a:r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361498" y="370983"/>
            <a:ext cx="11565004" cy="112331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9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ltivo Heavy"/>
                <a:ea typeface="Altivo Heavy"/>
                <a:cs typeface="Altivo Heavy"/>
                <a:sym typeface="Altivo Heavy"/>
              </a:rPr>
              <a:t>Notetakers must be: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ABF7AA-C32A-A78E-39AD-3BB91022B2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The role of a notetaker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962025"/>
            <a:ext cx="7003479" cy="6995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Notetaker’s Role</a:t>
            </a:r>
          </a:p>
          <a:p>
            <a:pPr algn="ctr">
              <a:lnSpc>
                <a:spcPts val="5040"/>
              </a:lnSpc>
            </a:pPr>
            <a:endParaRPr lang="en-US" sz="36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Neat legible penmanship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Arrange for substitute notetaker when needed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Check spelling of unfamiliar terms and names in notes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Allow the teacher to review the notes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Seek feedback from the student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565529" y="962025"/>
            <a:ext cx="7693771" cy="827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u="sng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Not</a:t>
            </a:r>
            <a:r>
              <a:rPr lang="en-US" sz="3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Notetaker’s Role</a:t>
            </a:r>
          </a:p>
          <a:p>
            <a:pPr algn="ctr">
              <a:lnSpc>
                <a:spcPts val="5040"/>
              </a:lnSpc>
            </a:pPr>
            <a:endParaRPr lang="en-US" sz="3600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Notify teacher if student will be absent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Ask questions on behalf of the student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Review the homework completed by the student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If the student is not in class, the notetaker is not required to provide them with the notes for that day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29360" y="7364961"/>
            <a:ext cx="2511914" cy="2511914"/>
          </a:xfrm>
          <a:custGeom>
            <a:avLst/>
            <a:gdLst/>
            <a:ahLst/>
            <a:cxnLst/>
            <a:rect l="l" t="t" r="r" b="b"/>
            <a:pathLst>
              <a:path w="2511914" h="2511914">
                <a:moveTo>
                  <a:pt x="0" y="0"/>
                </a:moveTo>
                <a:lnTo>
                  <a:pt x="2511914" y="0"/>
                </a:lnTo>
                <a:lnTo>
                  <a:pt x="2511914" y="2511914"/>
                </a:lnTo>
                <a:lnTo>
                  <a:pt x="0" y="25119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EE63593-EA3B-0221-E2F0-20423A99D69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Cues from instructors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658027" y="637991"/>
            <a:ext cx="1725930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Often instructors will provide cues during their lectures that allows you to know important information and key points. These cues include: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57713" y="2373313"/>
            <a:ext cx="6461926" cy="7536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2" lvl="1" indent="-356236" algn="l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Explains why or how things happen</a:t>
            </a:r>
          </a:p>
          <a:p>
            <a:pPr algn="l">
              <a:lnSpc>
                <a:spcPts val="4620"/>
              </a:lnSpc>
            </a:pPr>
            <a:endParaRPr lang="en-US" sz="3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12472" lvl="1" indent="-356236" algn="l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Describes a sequence</a:t>
            </a:r>
          </a:p>
          <a:p>
            <a:pPr algn="l">
              <a:lnSpc>
                <a:spcPts val="4620"/>
              </a:lnSpc>
            </a:pPr>
            <a:endParaRPr lang="en-US" sz="3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12472" lvl="1" indent="-356236" algn="l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Refers to information as a test item</a:t>
            </a:r>
          </a:p>
          <a:p>
            <a:pPr algn="l">
              <a:lnSpc>
                <a:spcPts val="4620"/>
              </a:lnSpc>
            </a:pPr>
            <a:endParaRPr lang="en-US" sz="3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12472" lvl="1" indent="-356236" algn="l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Changes tone of voice</a:t>
            </a:r>
          </a:p>
          <a:p>
            <a:pPr algn="l">
              <a:lnSpc>
                <a:spcPts val="4620"/>
              </a:lnSpc>
            </a:pPr>
            <a:endParaRPr lang="en-US" sz="3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12472" lvl="1" indent="-356236" algn="l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Uses body language</a:t>
            </a:r>
          </a:p>
          <a:p>
            <a:pPr algn="l">
              <a:lnSpc>
                <a:spcPts val="4620"/>
              </a:lnSpc>
            </a:pPr>
            <a:endParaRPr lang="en-US" sz="33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12472" lvl="1" indent="-356236" algn="l">
              <a:lnSpc>
                <a:spcPts val="4620"/>
              </a:lnSpc>
              <a:buFont typeface="Arial"/>
              <a:buChar char="•"/>
            </a:pPr>
            <a:r>
              <a:rPr lang="en-US" sz="3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Refers to specific text pages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638624" y="2373313"/>
            <a:ext cx="7027962" cy="7499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Uses visual aids</a:t>
            </a:r>
          </a:p>
          <a:p>
            <a:pPr algn="l"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Writes on chalkboard</a:t>
            </a:r>
          </a:p>
          <a:p>
            <a:pPr algn="l"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Repeats information</a:t>
            </a:r>
          </a:p>
          <a:p>
            <a:pPr algn="l"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Speaks more slowly</a:t>
            </a:r>
          </a:p>
          <a:p>
            <a:pPr algn="l"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Gives a definition</a:t>
            </a:r>
          </a:p>
          <a:p>
            <a:pPr algn="l"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Lists a few points/steps</a:t>
            </a:r>
          </a:p>
          <a:p>
            <a:pPr algn="l">
              <a:lnSpc>
                <a:spcPts val="4900"/>
              </a:lnSpc>
            </a:pPr>
            <a:endParaRPr lang="en-US" sz="35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C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69CA7B-0ADE-719C-9FF4-3B3A4C47F4E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Phrases of important information</a:t>
            </a:r>
          </a:p>
        </p:txBody>
      </p:sp>
      <p:sp>
        <p:nvSpPr>
          <p:cNvPr id="2" name="TextBox 2"/>
          <p:cNvSpPr txBox="1"/>
          <p:nvPr/>
        </p:nvSpPr>
        <p:spPr>
          <a:xfrm>
            <a:off x="263211" y="336233"/>
            <a:ext cx="17761579" cy="9547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good notetaker also identifies what an instructor says that should be included in the notes. Phrases that can clue you in of important upcoming information include:</a:t>
            </a:r>
          </a:p>
          <a:p>
            <a:pPr algn="ctr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“Now this is important…”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“Remember that…”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“The basic concept is…”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“You’ll need to remember this…”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“This will be on the test…”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“First you must understand that…”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“There are two main reasons why…”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“For example…”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“In addition…”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“However…”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“In contrast…”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“In summary or in conclusion…”</a:t>
            </a: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2240" y="4292482"/>
            <a:ext cx="2593970" cy="2972257"/>
          </a:xfrm>
          <a:custGeom>
            <a:avLst/>
            <a:gdLst/>
            <a:ahLst/>
            <a:cxnLst/>
            <a:rect l="l" t="t" r="r" b="b"/>
            <a:pathLst>
              <a:path w="2593970" h="2972257">
                <a:moveTo>
                  <a:pt x="0" y="0"/>
                </a:moveTo>
                <a:lnTo>
                  <a:pt x="2593969" y="0"/>
                </a:lnTo>
                <a:lnTo>
                  <a:pt x="2593969" y="2972257"/>
                </a:lnTo>
                <a:lnTo>
                  <a:pt x="0" y="29722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665330" y="4292482"/>
            <a:ext cx="2593970" cy="2972257"/>
          </a:xfrm>
          <a:custGeom>
            <a:avLst/>
            <a:gdLst/>
            <a:ahLst/>
            <a:cxnLst/>
            <a:rect l="l" t="t" r="r" b="b"/>
            <a:pathLst>
              <a:path w="2593970" h="2972257">
                <a:moveTo>
                  <a:pt x="0" y="0"/>
                </a:moveTo>
                <a:lnTo>
                  <a:pt x="2593970" y="0"/>
                </a:lnTo>
                <a:lnTo>
                  <a:pt x="2593970" y="2972257"/>
                </a:lnTo>
                <a:lnTo>
                  <a:pt x="0" y="29722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1175</Words>
  <Application>Microsoft Office PowerPoint</Application>
  <PresentationFormat>Custom</PresentationFormat>
  <Paragraphs>184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Open Sans Bold</vt:lpstr>
      <vt:lpstr>Altivo Heavy</vt:lpstr>
      <vt:lpstr>Arial</vt:lpstr>
      <vt:lpstr>Open Sans</vt:lpstr>
      <vt:lpstr>Nicholas Semi-Bold</vt:lpstr>
      <vt:lpstr>Calibri</vt:lpstr>
      <vt:lpstr>Office Theme</vt:lpstr>
      <vt:lpstr>Online Notetaker Training</vt:lpstr>
      <vt:lpstr>Welcome!</vt:lpstr>
      <vt:lpstr>What is Notetaking?</vt:lpstr>
      <vt:lpstr>When students with disabilities can supplement their own notes with the notetaker’s notes, they can:  Focus more on the instructor and/or interpreter (if interpreting services are used)  Get involved in classroom discussions and activities  Reflect and recall the class later   Know they will receive a useful study guide  Be confident they know about assignments, tests, and other important information</vt:lpstr>
      <vt:lpstr>What to do when taking notes</vt:lpstr>
      <vt:lpstr>Notetakers must be:</vt:lpstr>
      <vt:lpstr>The role of a notetaker</vt:lpstr>
      <vt:lpstr>Cues from instructors</vt:lpstr>
      <vt:lpstr>Phrases of important information</vt:lpstr>
      <vt:lpstr>Some tips to be aware of when taking notes:</vt:lpstr>
      <vt:lpstr>Tips (continued):</vt:lpstr>
      <vt:lpstr>Types of Note Formatting</vt:lpstr>
      <vt:lpstr>Types of Note Formatting (cont’d)</vt:lpstr>
      <vt:lpstr>Next Steps</vt:lpstr>
      <vt:lpstr>Completing the Training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Notetaker Training PowerPoint</dc:title>
  <dc:creator>Leigh Sveda</dc:creator>
  <cp:lastModifiedBy>Leigh Sveda</cp:lastModifiedBy>
  <cp:revision>3</cp:revision>
  <dcterms:created xsi:type="dcterms:W3CDTF">2006-08-16T00:00:00Z</dcterms:created>
  <dcterms:modified xsi:type="dcterms:W3CDTF">2026-05-05T16:20:45Z</dcterms:modified>
  <dc:identifier>DAHIt8mD4G0</dc:identifier>
</cp:coreProperties>
</file>